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9260800" cy="40233600"/>
  <p:notesSz cx="6858000" cy="9144000"/>
  <p:defaultTextStyle>
    <a:defPPr>
      <a:defRPr lang="en-US"/>
    </a:defPPr>
    <a:lvl1pPr marL="0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1pPr>
    <a:lvl2pPr marL="1985528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2pPr>
    <a:lvl3pPr marL="3971056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3pPr>
    <a:lvl4pPr marL="5956584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4pPr>
    <a:lvl5pPr marL="7942113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5pPr>
    <a:lvl6pPr marL="9927641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6pPr>
    <a:lvl7pPr marL="11913169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7pPr>
    <a:lvl8pPr marL="13898697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8pPr>
    <a:lvl9pPr marL="15884225" algn="l" defTabSz="1985528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F4"/>
    <a:srgbClr val="FEF8FC"/>
    <a:srgbClr val="F3F3F3"/>
    <a:srgbClr val="FFF3CE"/>
    <a:srgbClr val="F5F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098" autoAdjust="0"/>
    <p:restoredTop sz="98606" autoAdjust="0"/>
  </p:normalViewPr>
  <p:slideViewPr>
    <p:cSldViewPr snapToGrid="0">
      <p:cViewPr>
        <p:scale>
          <a:sx n="33" d="100"/>
          <a:sy n="33" d="100"/>
        </p:scale>
        <p:origin x="-1192" y="-80"/>
      </p:cViewPr>
      <p:guideLst>
        <p:guide orient="horz" pos="14161"/>
        <p:guide pos="7286"/>
      </p:guideLst>
    </p:cSldViewPr>
  </p:slideViewPr>
  <p:notesTextViewPr>
    <p:cViewPr>
      <p:scale>
        <a:sx n="100" d="100"/>
        <a:sy n="100" d="100"/>
      </p:scale>
      <p:origin x="0" y="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5720C-F956-C345-8FEF-576E3A48CF02}" type="datetimeFigureOut">
              <a:rPr lang="en-US" smtClean="0"/>
              <a:t>6/17/11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82813" y="685800"/>
            <a:ext cx="2492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12A91-606A-284C-806F-EEEEBACAF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2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1pPr>
    <a:lvl2pPr marL="1985528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2pPr>
    <a:lvl3pPr marL="3971056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3pPr>
    <a:lvl4pPr marL="5956584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4pPr>
    <a:lvl5pPr marL="7942113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5pPr>
    <a:lvl6pPr marL="9927641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6pPr>
    <a:lvl7pPr marL="11913169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7pPr>
    <a:lvl8pPr marL="13898697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8pPr>
    <a:lvl9pPr marL="15884225" algn="l" defTabSz="1985528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12A91-606A-284C-806F-EEEEBACAF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3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2498496"/>
            <a:ext cx="24871680" cy="86241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22799040"/>
            <a:ext cx="20482560" cy="10281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85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71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56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42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927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913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89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8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8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84042" y="9453036"/>
            <a:ext cx="21066758" cy="2013915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760" y="9453036"/>
            <a:ext cx="62712602" cy="2013915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5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25853816"/>
            <a:ext cx="24871680" cy="7990840"/>
          </a:xfrm>
        </p:spPr>
        <p:txBody>
          <a:bodyPr anchor="t"/>
          <a:lstStyle>
            <a:lvl1pPr algn="l">
              <a:defRPr sz="17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17052719"/>
            <a:ext cx="24871680" cy="8801097"/>
          </a:xfrm>
        </p:spPr>
        <p:txBody>
          <a:bodyPr anchor="b"/>
          <a:lstStyle>
            <a:lvl1pPr marL="0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1pPr>
            <a:lvl2pPr marL="1985528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71056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3pPr>
            <a:lvl4pPr marL="595658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4211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27641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13169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898697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884225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762" y="55079053"/>
            <a:ext cx="41889680" cy="155765503"/>
          </a:xfrm>
        </p:spPr>
        <p:txBody>
          <a:bodyPr/>
          <a:lstStyle>
            <a:lvl1pPr>
              <a:defRPr sz="12200"/>
            </a:lvl1pPr>
            <a:lvl2pPr>
              <a:defRPr sz="10400"/>
            </a:lvl2pPr>
            <a:lvl3pPr>
              <a:defRPr sz="8700"/>
            </a:lvl3pPr>
            <a:lvl4pPr>
              <a:defRPr sz="7800"/>
            </a:lvl4pPr>
            <a:lvl5pPr>
              <a:defRPr sz="7800"/>
            </a:lvl5pPr>
            <a:lvl6pPr>
              <a:defRPr sz="7800"/>
            </a:lvl6pPr>
            <a:lvl7pPr>
              <a:defRPr sz="7800"/>
            </a:lvl7pPr>
            <a:lvl8pPr>
              <a:defRPr sz="7800"/>
            </a:lvl8pPr>
            <a:lvl9pPr>
              <a:defRPr sz="7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2" y="55079053"/>
            <a:ext cx="41889680" cy="155765503"/>
          </a:xfrm>
        </p:spPr>
        <p:txBody>
          <a:bodyPr/>
          <a:lstStyle>
            <a:lvl1pPr>
              <a:defRPr sz="12200"/>
            </a:lvl1pPr>
            <a:lvl2pPr>
              <a:defRPr sz="10400"/>
            </a:lvl2pPr>
            <a:lvl3pPr>
              <a:defRPr sz="8700"/>
            </a:lvl3pPr>
            <a:lvl4pPr>
              <a:defRPr sz="7800"/>
            </a:lvl4pPr>
            <a:lvl5pPr>
              <a:defRPr sz="7800"/>
            </a:lvl5pPr>
            <a:lvl6pPr>
              <a:defRPr sz="7800"/>
            </a:lvl6pPr>
            <a:lvl7pPr>
              <a:defRPr sz="7800"/>
            </a:lvl7pPr>
            <a:lvl8pPr>
              <a:defRPr sz="7800"/>
            </a:lvl8pPr>
            <a:lvl9pPr>
              <a:defRPr sz="7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2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611210"/>
            <a:ext cx="26334720" cy="670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9005996"/>
            <a:ext cx="12928602" cy="3753270"/>
          </a:xfrm>
        </p:spPr>
        <p:txBody>
          <a:bodyPr anchor="b"/>
          <a:lstStyle>
            <a:lvl1pPr marL="0" indent="0">
              <a:buNone/>
              <a:defRPr sz="10400" b="1"/>
            </a:lvl1pPr>
            <a:lvl2pPr marL="1985528" indent="0">
              <a:buNone/>
              <a:defRPr sz="8700" b="1"/>
            </a:lvl2pPr>
            <a:lvl3pPr marL="3971056" indent="0">
              <a:buNone/>
              <a:defRPr sz="7800" b="1"/>
            </a:lvl3pPr>
            <a:lvl4pPr marL="5956584" indent="0">
              <a:buNone/>
              <a:defRPr sz="6900" b="1"/>
            </a:lvl4pPr>
            <a:lvl5pPr marL="7942113" indent="0">
              <a:buNone/>
              <a:defRPr sz="6900" b="1"/>
            </a:lvl5pPr>
            <a:lvl6pPr marL="9927641" indent="0">
              <a:buNone/>
              <a:defRPr sz="6900" b="1"/>
            </a:lvl6pPr>
            <a:lvl7pPr marL="11913169" indent="0">
              <a:buNone/>
              <a:defRPr sz="6900" b="1"/>
            </a:lvl7pPr>
            <a:lvl8pPr marL="13898697" indent="0">
              <a:buNone/>
              <a:defRPr sz="6900" b="1"/>
            </a:lvl8pPr>
            <a:lvl9pPr marL="15884225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0" y="12759266"/>
            <a:ext cx="12928602" cy="23180890"/>
          </a:xfrm>
        </p:spPr>
        <p:txBody>
          <a:bodyPr/>
          <a:lstStyle>
            <a:lvl1pPr>
              <a:defRPr sz="10400"/>
            </a:lvl1pPr>
            <a:lvl2pPr>
              <a:defRPr sz="8700"/>
            </a:lvl2pPr>
            <a:lvl3pPr>
              <a:defRPr sz="78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2" y="9005996"/>
            <a:ext cx="12933680" cy="3753270"/>
          </a:xfrm>
        </p:spPr>
        <p:txBody>
          <a:bodyPr anchor="b"/>
          <a:lstStyle>
            <a:lvl1pPr marL="0" indent="0">
              <a:buNone/>
              <a:defRPr sz="10400" b="1"/>
            </a:lvl1pPr>
            <a:lvl2pPr marL="1985528" indent="0">
              <a:buNone/>
              <a:defRPr sz="8700" b="1"/>
            </a:lvl2pPr>
            <a:lvl3pPr marL="3971056" indent="0">
              <a:buNone/>
              <a:defRPr sz="7800" b="1"/>
            </a:lvl3pPr>
            <a:lvl4pPr marL="5956584" indent="0">
              <a:buNone/>
              <a:defRPr sz="6900" b="1"/>
            </a:lvl4pPr>
            <a:lvl5pPr marL="7942113" indent="0">
              <a:buNone/>
              <a:defRPr sz="6900" b="1"/>
            </a:lvl5pPr>
            <a:lvl6pPr marL="9927641" indent="0">
              <a:buNone/>
              <a:defRPr sz="6900" b="1"/>
            </a:lvl6pPr>
            <a:lvl7pPr marL="11913169" indent="0">
              <a:buNone/>
              <a:defRPr sz="6900" b="1"/>
            </a:lvl7pPr>
            <a:lvl8pPr marL="13898697" indent="0">
              <a:buNone/>
              <a:defRPr sz="6900" b="1"/>
            </a:lvl8pPr>
            <a:lvl9pPr marL="15884225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2" y="12759266"/>
            <a:ext cx="12933680" cy="23180890"/>
          </a:xfrm>
        </p:spPr>
        <p:txBody>
          <a:bodyPr/>
          <a:lstStyle>
            <a:lvl1pPr>
              <a:defRPr sz="10400"/>
            </a:lvl1pPr>
            <a:lvl2pPr>
              <a:defRPr sz="8700"/>
            </a:lvl2pPr>
            <a:lvl3pPr>
              <a:defRPr sz="78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3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7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1" y="1601893"/>
            <a:ext cx="9626602" cy="6817360"/>
          </a:xfrm>
        </p:spPr>
        <p:txBody>
          <a:bodyPr anchor="b"/>
          <a:lstStyle>
            <a:lvl1pPr algn="l">
              <a:defRPr sz="8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1601896"/>
            <a:ext cx="16357600" cy="34338263"/>
          </a:xfrm>
        </p:spPr>
        <p:txBody>
          <a:bodyPr/>
          <a:lstStyle>
            <a:lvl1pPr>
              <a:defRPr sz="13900"/>
            </a:lvl1pPr>
            <a:lvl2pPr>
              <a:defRPr sz="12200"/>
            </a:lvl2pPr>
            <a:lvl3pPr>
              <a:defRPr sz="104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1" y="8419256"/>
            <a:ext cx="9626602" cy="27520903"/>
          </a:xfrm>
        </p:spPr>
        <p:txBody>
          <a:bodyPr/>
          <a:lstStyle>
            <a:lvl1pPr marL="0" indent="0">
              <a:buNone/>
              <a:defRPr sz="6100"/>
            </a:lvl1pPr>
            <a:lvl2pPr marL="1985528" indent="0">
              <a:buNone/>
              <a:defRPr sz="5200"/>
            </a:lvl2pPr>
            <a:lvl3pPr marL="3971056" indent="0">
              <a:buNone/>
              <a:defRPr sz="4300"/>
            </a:lvl3pPr>
            <a:lvl4pPr marL="5956584" indent="0">
              <a:buNone/>
              <a:defRPr sz="3900"/>
            </a:lvl4pPr>
            <a:lvl5pPr marL="7942113" indent="0">
              <a:buNone/>
              <a:defRPr sz="3900"/>
            </a:lvl5pPr>
            <a:lvl6pPr marL="9927641" indent="0">
              <a:buNone/>
              <a:defRPr sz="3900"/>
            </a:lvl6pPr>
            <a:lvl7pPr marL="11913169" indent="0">
              <a:buNone/>
              <a:defRPr sz="3900"/>
            </a:lvl7pPr>
            <a:lvl8pPr marL="13898697" indent="0">
              <a:buNone/>
              <a:defRPr sz="3900"/>
            </a:lvl8pPr>
            <a:lvl9pPr marL="15884225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28163520"/>
            <a:ext cx="17556480" cy="3324863"/>
          </a:xfrm>
        </p:spPr>
        <p:txBody>
          <a:bodyPr anchor="b"/>
          <a:lstStyle>
            <a:lvl1pPr algn="l">
              <a:defRPr sz="8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3594947"/>
            <a:ext cx="17556480" cy="24140160"/>
          </a:xfrm>
        </p:spPr>
        <p:txBody>
          <a:bodyPr/>
          <a:lstStyle>
            <a:lvl1pPr marL="0" indent="0">
              <a:buNone/>
              <a:defRPr sz="13900"/>
            </a:lvl1pPr>
            <a:lvl2pPr marL="1985528" indent="0">
              <a:buNone/>
              <a:defRPr sz="12200"/>
            </a:lvl2pPr>
            <a:lvl3pPr marL="3971056" indent="0">
              <a:buNone/>
              <a:defRPr sz="10400"/>
            </a:lvl3pPr>
            <a:lvl4pPr marL="5956584" indent="0">
              <a:buNone/>
              <a:defRPr sz="8700"/>
            </a:lvl4pPr>
            <a:lvl5pPr marL="7942113" indent="0">
              <a:buNone/>
              <a:defRPr sz="8700"/>
            </a:lvl5pPr>
            <a:lvl6pPr marL="9927641" indent="0">
              <a:buNone/>
              <a:defRPr sz="8700"/>
            </a:lvl6pPr>
            <a:lvl7pPr marL="11913169" indent="0">
              <a:buNone/>
              <a:defRPr sz="8700"/>
            </a:lvl7pPr>
            <a:lvl8pPr marL="13898697" indent="0">
              <a:buNone/>
              <a:defRPr sz="8700"/>
            </a:lvl8pPr>
            <a:lvl9pPr marL="15884225" indent="0">
              <a:buNone/>
              <a:defRPr sz="8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31488383"/>
            <a:ext cx="17556480" cy="4721857"/>
          </a:xfrm>
        </p:spPr>
        <p:txBody>
          <a:bodyPr/>
          <a:lstStyle>
            <a:lvl1pPr marL="0" indent="0">
              <a:buNone/>
              <a:defRPr sz="6100"/>
            </a:lvl1pPr>
            <a:lvl2pPr marL="1985528" indent="0">
              <a:buNone/>
              <a:defRPr sz="5200"/>
            </a:lvl2pPr>
            <a:lvl3pPr marL="3971056" indent="0">
              <a:buNone/>
              <a:defRPr sz="4300"/>
            </a:lvl3pPr>
            <a:lvl4pPr marL="5956584" indent="0">
              <a:buNone/>
              <a:defRPr sz="3900"/>
            </a:lvl4pPr>
            <a:lvl5pPr marL="7942113" indent="0">
              <a:buNone/>
              <a:defRPr sz="3900"/>
            </a:lvl5pPr>
            <a:lvl6pPr marL="9927641" indent="0">
              <a:buNone/>
              <a:defRPr sz="3900"/>
            </a:lvl6pPr>
            <a:lvl7pPr marL="11913169" indent="0">
              <a:buNone/>
              <a:defRPr sz="3900"/>
            </a:lvl7pPr>
            <a:lvl8pPr marL="13898697" indent="0">
              <a:buNone/>
              <a:defRPr sz="3900"/>
            </a:lvl8pPr>
            <a:lvl9pPr marL="15884225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5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611210"/>
            <a:ext cx="26334720" cy="6705600"/>
          </a:xfrm>
          <a:prstGeom prst="rect">
            <a:avLst/>
          </a:prstGeom>
        </p:spPr>
        <p:txBody>
          <a:bodyPr vert="horz" lIns="397106" tIns="198553" rIns="397106" bIns="19855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9387843"/>
            <a:ext cx="26334720" cy="26552316"/>
          </a:xfrm>
          <a:prstGeom prst="rect">
            <a:avLst/>
          </a:prstGeom>
        </p:spPr>
        <p:txBody>
          <a:bodyPr vert="horz" lIns="397106" tIns="198553" rIns="397106" bIns="19855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37290589"/>
            <a:ext cx="6827520" cy="2142067"/>
          </a:xfrm>
          <a:prstGeom prst="rect">
            <a:avLst/>
          </a:prstGeom>
        </p:spPr>
        <p:txBody>
          <a:bodyPr vert="horz" lIns="397106" tIns="198553" rIns="397106" bIns="198553" rtlCol="0" anchor="ctr"/>
          <a:lstStyle>
            <a:lvl1pPr algn="l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FDD61-D4DF-784A-9C3B-ED039AA125ED}" type="datetimeFigureOut">
              <a:rPr lang="en-US" smtClean="0"/>
              <a:t>6/17/11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37290589"/>
            <a:ext cx="9265920" cy="2142067"/>
          </a:xfrm>
          <a:prstGeom prst="rect">
            <a:avLst/>
          </a:prstGeom>
        </p:spPr>
        <p:txBody>
          <a:bodyPr vert="horz" lIns="397106" tIns="198553" rIns="397106" bIns="198553" rtlCol="0" anchor="ctr"/>
          <a:lstStyle>
            <a:lvl1pPr algn="ct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37290589"/>
            <a:ext cx="6827520" cy="2142067"/>
          </a:xfrm>
          <a:prstGeom prst="rect">
            <a:avLst/>
          </a:prstGeom>
        </p:spPr>
        <p:txBody>
          <a:bodyPr vert="horz" lIns="397106" tIns="198553" rIns="397106" bIns="198553" rtlCol="0" anchor="ctr"/>
          <a:lstStyle>
            <a:lvl1pPr algn="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2BFE-FB52-0243-9593-909B6C1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5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85528" rtl="0" eaLnBrk="1" latinLnBrk="0" hangingPunct="1">
        <a:spcBef>
          <a:spcPct val="0"/>
        </a:spcBef>
        <a:buNone/>
        <a:defRPr sz="19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9146" indent="-1489146" algn="l" defTabSz="1985528" rtl="0" eaLnBrk="1" latinLnBrk="0" hangingPunct="1">
        <a:spcBef>
          <a:spcPct val="20000"/>
        </a:spcBef>
        <a:buFont typeface="Arial"/>
        <a:buChar char="•"/>
        <a:defRPr sz="13900" kern="1200">
          <a:solidFill>
            <a:schemeClr val="tx1"/>
          </a:solidFill>
          <a:latin typeface="+mn-lt"/>
          <a:ea typeface="+mn-ea"/>
          <a:cs typeface="+mn-cs"/>
        </a:defRPr>
      </a:lvl1pPr>
      <a:lvl2pPr marL="3226483" indent="-1240955" algn="l" defTabSz="1985528" rtl="0" eaLnBrk="1" latinLnBrk="0" hangingPunct="1">
        <a:spcBef>
          <a:spcPct val="20000"/>
        </a:spcBef>
        <a:buFont typeface="Arial"/>
        <a:buChar char="–"/>
        <a:defRPr sz="12200" kern="1200">
          <a:solidFill>
            <a:schemeClr val="tx1"/>
          </a:solidFill>
          <a:latin typeface="+mn-lt"/>
          <a:ea typeface="+mn-ea"/>
          <a:cs typeface="+mn-cs"/>
        </a:defRPr>
      </a:lvl2pPr>
      <a:lvl3pPr marL="4963820" indent="-992764" algn="l" defTabSz="1985528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3pPr>
      <a:lvl4pPr marL="6949349" indent="-992764" algn="l" defTabSz="1985528" rtl="0" eaLnBrk="1" latinLnBrk="0" hangingPunct="1">
        <a:spcBef>
          <a:spcPct val="20000"/>
        </a:spcBef>
        <a:buFont typeface="Arial"/>
        <a:buChar char="–"/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934877" indent="-992764" algn="l" defTabSz="1985528" rtl="0" eaLnBrk="1" latinLnBrk="0" hangingPunct="1">
        <a:spcBef>
          <a:spcPct val="20000"/>
        </a:spcBef>
        <a:buFont typeface="Arial"/>
        <a:buChar char="»"/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20405" indent="-992764" algn="l" defTabSz="1985528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2905933" indent="-992764" algn="l" defTabSz="1985528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4891461" indent="-992764" algn="l" defTabSz="1985528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6876989" indent="-992764" algn="l" defTabSz="1985528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1pPr>
      <a:lvl2pPr marL="1985528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2pPr>
      <a:lvl3pPr marL="3971056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5956584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4pPr>
      <a:lvl5pPr marL="7942113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5pPr>
      <a:lvl6pPr marL="9927641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11913169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7pPr>
      <a:lvl8pPr marL="13898697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8pPr>
      <a:lvl9pPr marL="15884225" algn="l" defTabSz="1985528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30" Type="http://schemas.microsoft.com/office/2007/relationships/hdphoto" Target="../media/hdphoto1.wdp"/><Relationship Id="rId31" Type="http://schemas.openxmlformats.org/officeDocument/2006/relationships/image" Target="../media/image28.png"/><Relationship Id="rId32" Type="http://schemas.openxmlformats.org/officeDocument/2006/relationships/image" Target="../media/image29.jpeg"/><Relationship Id="rId9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33" Type="http://schemas.openxmlformats.org/officeDocument/2006/relationships/image" Target="../media/image30.png"/><Relationship Id="rId34" Type="http://schemas.openxmlformats.org/officeDocument/2006/relationships/image" Target="../media/image31.png"/><Relationship Id="rId35" Type="http://schemas.openxmlformats.org/officeDocument/2006/relationships/image" Target="../media/image32.png"/><Relationship Id="rId36" Type="http://schemas.openxmlformats.org/officeDocument/2006/relationships/image" Target="../media/image33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37" Type="http://schemas.openxmlformats.org/officeDocument/2006/relationships/image" Target="../media/image34.png"/><Relationship Id="rId38" Type="http://schemas.openxmlformats.org/officeDocument/2006/relationships/image" Target="../media/image35.png"/><Relationship Id="rId39" Type="http://schemas.openxmlformats.org/officeDocument/2006/relationships/image" Target="../media/image36.png"/><Relationship Id="rId4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161916" y="937044"/>
            <a:ext cx="247652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9600" dirty="0" err="1">
                <a:latin typeface="Calibri" charset="0"/>
              </a:rPr>
              <a:t>Gramene</a:t>
            </a:r>
            <a:r>
              <a:rPr lang="en-US" sz="9600" dirty="0">
                <a:latin typeface="Calibri" charset="0"/>
              </a:rPr>
              <a:t>: </a:t>
            </a:r>
            <a:r>
              <a:rPr lang="en-US" sz="9600" dirty="0" smtClean="0">
                <a:latin typeface="Calibri" charset="0"/>
              </a:rPr>
              <a:t>It’s Not Just For Grasses Anymore</a:t>
            </a:r>
            <a:endParaRPr lang="en-US" sz="9600" dirty="0">
              <a:latin typeface="Calibri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928765" y="2566511"/>
            <a:ext cx="255016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latin typeface="Calibri" charset="0"/>
                <a:cs typeface="Calibri" charset="0"/>
              </a:rPr>
              <a:t>Joshua C. Stein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>
                <a:latin typeface="Calibri" charset="0"/>
                <a:cs typeface="Calibri" charset="0"/>
              </a:rPr>
              <a:t>, Ed Buckler </a:t>
            </a:r>
            <a:r>
              <a:rPr lang="en-US" sz="3200" baseline="30000" dirty="0">
                <a:latin typeface="Calibri" charset="0"/>
                <a:cs typeface="Calibri" charset="0"/>
              </a:rPr>
              <a:t>2,3</a:t>
            </a:r>
            <a:r>
              <a:rPr lang="en-US" sz="3200" dirty="0">
                <a:latin typeface="Calibri" charset="0"/>
                <a:cs typeface="Calibri" charset="0"/>
              </a:rPr>
              <a:t>, Terry </a:t>
            </a:r>
            <a:r>
              <a:rPr lang="en-US" sz="3200" dirty="0" err="1">
                <a:latin typeface="Calibri" charset="0"/>
                <a:cs typeface="Calibri" charset="0"/>
              </a:rPr>
              <a:t>Casstevens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4</a:t>
            </a:r>
            <a:r>
              <a:rPr lang="en-US" sz="3200" dirty="0">
                <a:latin typeface="Calibri" charset="0"/>
                <a:cs typeface="Calibri" charset="0"/>
              </a:rPr>
              <a:t>, Charles Chen </a:t>
            </a:r>
            <a:r>
              <a:rPr lang="en-US" sz="3200" baseline="30000" dirty="0">
                <a:latin typeface="Calibri" charset="0"/>
                <a:cs typeface="Calibri" charset="0"/>
              </a:rPr>
              <a:t>4</a:t>
            </a:r>
            <a:r>
              <a:rPr lang="en-US" sz="3200" dirty="0">
                <a:latin typeface="Calibri" charset="0"/>
                <a:cs typeface="Calibri" charset="0"/>
              </a:rPr>
              <a:t>, Genevieve </a:t>
            </a:r>
            <a:r>
              <a:rPr lang="en-US" sz="3200" dirty="0" err="1">
                <a:latin typeface="Calibri" charset="0"/>
                <a:cs typeface="Calibri" charset="0"/>
              </a:rPr>
              <a:t>DeClerck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4</a:t>
            </a:r>
            <a:r>
              <a:rPr lang="en-US" sz="3200" dirty="0">
                <a:latin typeface="Calibri" charset="0"/>
                <a:cs typeface="Calibri" charset="0"/>
              </a:rPr>
              <a:t>, </a:t>
            </a:r>
            <a:r>
              <a:rPr lang="en-US" sz="3200" dirty="0" err="1">
                <a:latin typeface="Calibri" charset="0"/>
                <a:cs typeface="Calibri" charset="0"/>
              </a:rPr>
              <a:t>Palitha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dirty="0" err="1">
                <a:latin typeface="Calibri" charset="0"/>
                <a:cs typeface="Calibri" charset="0"/>
              </a:rPr>
              <a:t>Dharmawardhana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5</a:t>
            </a:r>
            <a:r>
              <a:rPr lang="en-US" sz="3200" dirty="0">
                <a:latin typeface="Calibri" charset="0"/>
                <a:cs typeface="Calibri" charset="0"/>
              </a:rPr>
              <a:t>, </a:t>
            </a:r>
            <a:r>
              <a:rPr lang="en-US" sz="3200" dirty="0" err="1">
                <a:latin typeface="Calibri" charset="0"/>
                <a:cs typeface="Calibri" charset="0"/>
              </a:rPr>
              <a:t>Pankaj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dirty="0" err="1">
                <a:latin typeface="Calibri" charset="0"/>
                <a:cs typeface="Calibri" charset="0"/>
              </a:rPr>
              <a:t>Jaiswal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5</a:t>
            </a:r>
            <a:r>
              <a:rPr lang="en-US" sz="3200" dirty="0">
                <a:latin typeface="Calibri" charset="0"/>
                <a:cs typeface="Calibri" charset="0"/>
              </a:rPr>
              <a:t>, </a:t>
            </a:r>
            <a:r>
              <a:rPr lang="en-US" sz="3200" dirty="0" smtClean="0">
                <a:latin typeface="Calibri" charset="0"/>
                <a:cs typeface="Calibri" charset="0"/>
              </a:rPr>
              <a:t>AS </a:t>
            </a:r>
            <a:r>
              <a:rPr lang="en-US" sz="3200" dirty="0" err="1">
                <a:latin typeface="Calibri" charset="0"/>
                <a:cs typeface="Calibri" charset="0"/>
              </a:rPr>
              <a:t>Karthikeyan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4</a:t>
            </a:r>
            <a:r>
              <a:rPr lang="en-US" sz="3200" dirty="0">
                <a:latin typeface="Calibri" charset="0"/>
                <a:cs typeface="Calibri" charset="0"/>
              </a:rPr>
              <a:t>, Marcela Monaco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 smtClean="0">
                <a:latin typeface="Calibri" charset="0"/>
                <a:cs typeface="Calibri" charset="0"/>
              </a:rPr>
              <a:t>, Susan </a:t>
            </a:r>
            <a:r>
              <a:rPr lang="en-US" sz="3200" dirty="0">
                <a:latin typeface="Calibri" charset="0"/>
                <a:cs typeface="Calibri" charset="0"/>
              </a:rPr>
              <a:t>R </a:t>
            </a:r>
            <a:r>
              <a:rPr lang="en-US" sz="3200" dirty="0" err="1">
                <a:latin typeface="Calibri" charset="0"/>
                <a:cs typeface="Calibri" charset="0"/>
              </a:rPr>
              <a:t>McCouch</a:t>
            </a:r>
            <a:r>
              <a:rPr lang="en-US" sz="3200" dirty="0">
                <a:latin typeface="Calibri" charset="0"/>
                <a:cs typeface="Calibri" charset="0"/>
              </a:rPr>
              <a:t> </a:t>
            </a:r>
            <a:r>
              <a:rPr lang="en-US" sz="3200" baseline="30000" dirty="0">
                <a:latin typeface="Calibri" charset="0"/>
                <a:cs typeface="Calibri" charset="0"/>
              </a:rPr>
              <a:t>4</a:t>
            </a:r>
            <a:r>
              <a:rPr lang="en-US" sz="3200" dirty="0">
                <a:latin typeface="Calibri" charset="0"/>
                <a:cs typeface="Calibri" charset="0"/>
              </a:rPr>
              <a:t>, Will Spooner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>
                <a:latin typeface="Calibri" charset="0"/>
                <a:cs typeface="Calibri" charset="0"/>
              </a:rPr>
              <a:t>, Jim Thomason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>
                <a:latin typeface="Calibri" charset="0"/>
                <a:cs typeface="Calibri" charset="0"/>
              </a:rPr>
              <a:t>, Sharon Wei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>
                <a:latin typeface="Calibri" charset="0"/>
                <a:cs typeface="Calibri" charset="0"/>
              </a:rPr>
              <a:t>, Ken </a:t>
            </a:r>
            <a:r>
              <a:rPr lang="en-US" sz="3200" dirty="0" err="1">
                <a:latin typeface="Calibri" charset="0"/>
                <a:cs typeface="Calibri" charset="0"/>
              </a:rPr>
              <a:t>Youens</a:t>
            </a:r>
            <a:r>
              <a:rPr lang="en-US" sz="3200" dirty="0">
                <a:latin typeface="Calibri" charset="0"/>
                <a:cs typeface="Calibri" charset="0"/>
              </a:rPr>
              <a:t>-Clark </a:t>
            </a:r>
            <a:r>
              <a:rPr lang="en-US" sz="3200" baseline="30000" dirty="0">
                <a:latin typeface="Calibri" charset="0"/>
                <a:cs typeface="Calibri" charset="0"/>
              </a:rPr>
              <a:t>1</a:t>
            </a:r>
            <a:r>
              <a:rPr lang="en-US" sz="3200" dirty="0" smtClean="0">
                <a:latin typeface="Calibri" charset="0"/>
                <a:cs typeface="Calibri" charset="0"/>
              </a:rPr>
              <a:t>, </a:t>
            </a:r>
            <a:r>
              <a:rPr lang="en-US" sz="3200" dirty="0" err="1" smtClean="0">
                <a:latin typeface="Calibri" charset="0"/>
                <a:cs typeface="Calibri" charset="0"/>
              </a:rPr>
              <a:t>Shiran</a:t>
            </a:r>
            <a:r>
              <a:rPr lang="en-US" sz="3200" dirty="0" smtClean="0">
                <a:latin typeface="Calibri" charset="0"/>
                <a:cs typeface="Calibri" charset="0"/>
              </a:rPr>
              <a:t> Pasternak </a:t>
            </a:r>
            <a:r>
              <a:rPr lang="en-US" sz="3200" baseline="30000" dirty="0" smtClean="0">
                <a:latin typeface="Calibri" charset="0"/>
                <a:cs typeface="Calibri" charset="0"/>
              </a:rPr>
              <a:t>1,</a:t>
            </a:r>
            <a:r>
              <a:rPr lang="en-US" sz="3200" dirty="0" smtClean="0">
                <a:latin typeface="Calibri" charset="0"/>
                <a:cs typeface="Calibri" charset="0"/>
              </a:rPr>
              <a:t> Doreen </a:t>
            </a:r>
            <a:r>
              <a:rPr lang="en-US" sz="3200" dirty="0">
                <a:latin typeface="Calibri" charset="0"/>
                <a:cs typeface="Calibri" charset="0"/>
              </a:rPr>
              <a:t>Ware </a:t>
            </a:r>
            <a:r>
              <a:rPr lang="en-US" sz="3200" baseline="30000" dirty="0">
                <a:latin typeface="Calibri" charset="0"/>
                <a:cs typeface="Calibri" charset="0"/>
              </a:rPr>
              <a:t>1,3</a:t>
            </a:r>
          </a:p>
          <a:p>
            <a:pPr algn="ctr"/>
            <a:endParaRPr lang="en-US" sz="2400" baseline="30000" dirty="0">
              <a:latin typeface="Calibri" charset="0"/>
              <a:cs typeface="Calibri" charset="0"/>
            </a:endParaRPr>
          </a:p>
          <a:p>
            <a:pPr algn="ctr"/>
            <a:r>
              <a:rPr lang="en-US" sz="2400" baseline="30000" dirty="0">
                <a:latin typeface="Calibri" charset="0"/>
                <a:cs typeface="Calibri" charset="0"/>
              </a:rPr>
              <a:t>1</a:t>
            </a:r>
            <a:r>
              <a:rPr lang="en-US" sz="2400" dirty="0">
                <a:latin typeface="Calibri" charset="0"/>
                <a:cs typeface="Calibri" charset="0"/>
              </a:rPr>
              <a:t>Cold Spring Harbor Laboratory, Cold Spring Harbor, NY, USA;  </a:t>
            </a:r>
            <a:r>
              <a:rPr lang="en-US" sz="2400" baseline="30000" dirty="0">
                <a:latin typeface="Calibri" charset="0"/>
                <a:cs typeface="Calibri" charset="0"/>
              </a:rPr>
              <a:t>2</a:t>
            </a:r>
            <a:r>
              <a:rPr lang="en-US" sz="2400" dirty="0">
                <a:latin typeface="Calibri" charset="0"/>
                <a:cs typeface="Calibri" charset="0"/>
              </a:rPr>
              <a:t>Institute for Genomic Diversity, Cornell University, Ithaca, NY, 14853, USA;  </a:t>
            </a:r>
            <a:r>
              <a:rPr lang="en-US" sz="2400" baseline="30000" dirty="0">
                <a:latin typeface="Calibri" charset="0"/>
                <a:cs typeface="Calibri" charset="0"/>
              </a:rPr>
              <a:t>3</a:t>
            </a:r>
            <a:r>
              <a:rPr lang="en-US" sz="2400" dirty="0">
                <a:latin typeface="Calibri" charset="0"/>
                <a:cs typeface="Calibri" charset="0"/>
              </a:rPr>
              <a:t>USDA ARS NAA Robert W. Holley Center for Agriculture and Health, Cornell University, Ithaca, NY, 14853, USA; </a:t>
            </a:r>
            <a:r>
              <a:rPr lang="en-US" sz="2400" baseline="30000" dirty="0">
                <a:latin typeface="Calibri" charset="0"/>
                <a:cs typeface="Calibri" charset="0"/>
              </a:rPr>
              <a:t>4</a:t>
            </a:r>
            <a:r>
              <a:rPr lang="en-US" sz="2400" dirty="0">
                <a:latin typeface="Calibri" charset="0"/>
                <a:cs typeface="Calibri" charset="0"/>
              </a:rPr>
              <a:t>Department of Plant Breeding and Genetics, 240 Emerson Hall, Cornell University, Ithaca, NY, 14853, USA ;  </a:t>
            </a:r>
            <a:r>
              <a:rPr lang="en-US" sz="2400" baseline="30000" dirty="0">
                <a:latin typeface="Calibri" charset="0"/>
                <a:cs typeface="Calibri" charset="0"/>
              </a:rPr>
              <a:t>5</a:t>
            </a:r>
            <a:r>
              <a:rPr lang="en-US" sz="2400" dirty="0">
                <a:latin typeface="Calibri" charset="0"/>
                <a:cs typeface="Calibri" charset="0"/>
              </a:rPr>
              <a:t>Dept of Botany and Plant Pathology, 3082 </a:t>
            </a:r>
            <a:r>
              <a:rPr lang="en-US" sz="2400" dirty="0" err="1">
                <a:latin typeface="Calibri" charset="0"/>
                <a:cs typeface="Calibri" charset="0"/>
              </a:rPr>
              <a:t>Cordley</a:t>
            </a:r>
            <a:r>
              <a:rPr lang="en-US" sz="2400" dirty="0">
                <a:latin typeface="Calibri" charset="0"/>
                <a:cs typeface="Calibri" charset="0"/>
              </a:rPr>
              <a:t> Hall, Oregon State University, Corvallis, OR, 97331, </a:t>
            </a:r>
            <a:r>
              <a:rPr lang="en-US" sz="2400" dirty="0" smtClean="0">
                <a:latin typeface="Calibri" charset="0"/>
                <a:cs typeface="Calibri" charset="0"/>
              </a:rPr>
              <a:t>USA</a:t>
            </a:r>
            <a:endParaRPr lang="en-US" sz="2400" dirty="0">
              <a:latin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9525" y="0"/>
            <a:ext cx="29270325" cy="1006475"/>
            <a:chOff x="-9525" y="0"/>
            <a:chExt cx="29270325" cy="1006475"/>
          </a:xfrm>
        </p:grpSpPr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5" y="0"/>
              <a:ext cx="3150722" cy="100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138" y="2627"/>
              <a:ext cx="10170555" cy="1003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8617" y="2627"/>
              <a:ext cx="10170555" cy="1003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38" b="1107"/>
            <a:stretch/>
          </p:blipFill>
          <p:spPr bwMode="auto">
            <a:xfrm>
              <a:off x="23264113" y="2627"/>
              <a:ext cx="5996687" cy="99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89"/>
          <p:cNvSpPr txBox="1">
            <a:spLocks noChangeArrowheads="1"/>
          </p:cNvSpPr>
          <p:nvPr/>
        </p:nvSpPr>
        <p:spPr bwMode="auto">
          <a:xfrm>
            <a:off x="5130902" y="5015164"/>
            <a:ext cx="2097043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 b="1" dirty="0" smtClean="0">
                <a:latin typeface="Optima"/>
                <a:cs typeface="Optima"/>
              </a:rPr>
              <a:t>Integrating functional</a:t>
            </a:r>
            <a:r>
              <a:rPr lang="en-US" sz="6000" b="1" dirty="0">
                <a:latin typeface="Optima"/>
                <a:cs typeface="Optima"/>
              </a:rPr>
              <a:t>, genetic &amp; comparative </a:t>
            </a:r>
            <a:r>
              <a:rPr lang="en-US" sz="6000" b="1" dirty="0" smtClean="0">
                <a:latin typeface="Optima"/>
                <a:cs typeface="Optima"/>
              </a:rPr>
              <a:t>information for discovery and hypothesis based research</a:t>
            </a:r>
            <a:endParaRPr lang="en-US" sz="6000" b="1" dirty="0">
              <a:latin typeface="Optima"/>
              <a:cs typeface="Optima"/>
            </a:endParaRPr>
          </a:p>
        </p:txBody>
      </p:sp>
      <p:sp>
        <p:nvSpPr>
          <p:cNvPr id="72" name="Rectangle 92"/>
          <p:cNvSpPr>
            <a:spLocks noChangeArrowheads="1"/>
          </p:cNvSpPr>
          <p:nvPr/>
        </p:nvSpPr>
        <p:spPr bwMode="auto">
          <a:xfrm>
            <a:off x="17957801" y="37628255"/>
            <a:ext cx="10718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Recent Publications:</a:t>
            </a:r>
          </a:p>
          <a:p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Spooner W, et al. (2011) </a:t>
            </a:r>
            <a:r>
              <a:rPr lang="en-US" sz="2000" dirty="0" err="1" smtClean="0">
                <a:solidFill>
                  <a:srgbClr val="9D3630"/>
                </a:solidFill>
                <a:latin typeface="Calibri" charset="0"/>
              </a:rPr>
              <a:t>GrameneMart</a:t>
            </a:r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: The </a:t>
            </a:r>
            <a:r>
              <a:rPr lang="en-US" sz="2000" dirty="0" err="1" smtClean="0">
                <a:solidFill>
                  <a:srgbClr val="9D3630"/>
                </a:solidFill>
                <a:latin typeface="Calibri" charset="0"/>
              </a:rPr>
              <a:t>BioMart</a:t>
            </a:r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 data 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p</a:t>
            </a:r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ortal for the </a:t>
            </a:r>
            <a:r>
              <a:rPr lang="en-US" sz="2000" dirty="0" err="1" smtClean="0">
                <a:solidFill>
                  <a:srgbClr val="9D3630"/>
                </a:solidFill>
                <a:latin typeface="Calibri" charset="0"/>
              </a:rPr>
              <a:t>Gramene</a:t>
            </a:r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 project.  </a:t>
            </a:r>
            <a:r>
              <a:rPr lang="en-US" sz="2000" i="1" dirty="0" smtClean="0">
                <a:solidFill>
                  <a:srgbClr val="9D3630"/>
                </a:solidFill>
                <a:latin typeface="Calibri" charset="0"/>
              </a:rPr>
              <a:t>Database (Oxford)</a:t>
            </a:r>
            <a:r>
              <a:rPr lang="en-US" sz="2000" dirty="0" smtClean="0">
                <a:solidFill>
                  <a:srgbClr val="9D3630"/>
                </a:solidFill>
                <a:latin typeface="Calibri" charset="0"/>
              </a:rPr>
              <a:t>.  In Press.</a:t>
            </a:r>
            <a:endParaRPr lang="en-US" sz="2000" dirty="0" smtClean="0">
              <a:solidFill>
                <a:srgbClr val="9D3630"/>
              </a:solidFill>
              <a:latin typeface="Calibri" charset="0"/>
            </a:endParaRPr>
          </a:p>
          <a:p>
            <a:r>
              <a:rPr lang="en-US" sz="2000" b="1" dirty="0" err="1">
                <a:solidFill>
                  <a:srgbClr val="9D3630"/>
                </a:solidFill>
                <a:latin typeface="Calibri" charset="0"/>
              </a:rPr>
              <a:t>Jaiswal</a:t>
            </a:r>
            <a:r>
              <a:rPr lang="en-US" sz="2000" b="1" dirty="0">
                <a:solidFill>
                  <a:srgbClr val="9D3630"/>
                </a:solidFill>
                <a:latin typeface="Calibri" charset="0"/>
              </a:rPr>
              <a:t> P. </a:t>
            </a:r>
            <a:r>
              <a:rPr lang="en-US" sz="2000" dirty="0" err="1">
                <a:solidFill>
                  <a:srgbClr val="9D3630"/>
                </a:solidFill>
                <a:latin typeface="Calibri" charset="0"/>
              </a:rPr>
              <a:t>Gramene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 database: a hub for comparative plant genomics.  </a:t>
            </a:r>
            <a:r>
              <a:rPr lang="en-US" sz="2000" i="1" dirty="0">
                <a:solidFill>
                  <a:srgbClr val="9D3630"/>
                </a:solidFill>
                <a:latin typeface="Calibri" charset="0"/>
              </a:rPr>
              <a:t>Methods </a:t>
            </a:r>
            <a:r>
              <a:rPr lang="en-US" sz="2000" i="1" dirty="0" err="1">
                <a:solidFill>
                  <a:srgbClr val="9D3630"/>
                </a:solidFill>
                <a:latin typeface="Calibri" charset="0"/>
              </a:rPr>
              <a:t>Mol</a:t>
            </a:r>
            <a:r>
              <a:rPr lang="en-US" sz="2000" i="1" dirty="0">
                <a:solidFill>
                  <a:srgbClr val="9D3630"/>
                </a:solidFill>
                <a:latin typeface="Calibri" charset="0"/>
              </a:rPr>
              <a:t> </a:t>
            </a:r>
            <a:r>
              <a:rPr lang="en-US" sz="2000" i="1" dirty="0" err="1">
                <a:solidFill>
                  <a:srgbClr val="9D3630"/>
                </a:solidFill>
                <a:latin typeface="Calibri" charset="0"/>
              </a:rPr>
              <a:t>Biol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, 678:247-75. </a:t>
            </a:r>
            <a:endParaRPr lang="en-US" sz="2000" b="1" dirty="0">
              <a:solidFill>
                <a:srgbClr val="9D3630"/>
              </a:solidFill>
              <a:latin typeface="Calibri" charset="0"/>
            </a:endParaRPr>
          </a:p>
          <a:p>
            <a:r>
              <a:rPr lang="en-US" sz="2000" b="1" dirty="0" err="1">
                <a:solidFill>
                  <a:srgbClr val="9D3630"/>
                </a:solidFill>
                <a:latin typeface="Calibri" charset="0"/>
              </a:rPr>
              <a:t>Youens</a:t>
            </a:r>
            <a:r>
              <a:rPr lang="en-US" sz="2000" b="1" dirty="0">
                <a:solidFill>
                  <a:srgbClr val="9D3630"/>
                </a:solidFill>
                <a:latin typeface="Calibri" charset="0"/>
              </a:rPr>
              <a:t>-Clark K, et al. 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(2010) </a:t>
            </a:r>
            <a:r>
              <a:rPr lang="en-US" sz="2000" dirty="0" err="1">
                <a:solidFill>
                  <a:srgbClr val="9D3630"/>
                </a:solidFill>
                <a:latin typeface="Calibri" charset="0"/>
              </a:rPr>
              <a:t>Gramene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 database in 2010: updates and extensions.  </a:t>
            </a:r>
            <a:r>
              <a:rPr lang="en-US" sz="2000" i="1" dirty="0">
                <a:solidFill>
                  <a:srgbClr val="9D3630"/>
                </a:solidFill>
                <a:latin typeface="Calibri" charset="0"/>
              </a:rPr>
              <a:t>Nucleic Acids Research, 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39 (</a:t>
            </a:r>
            <a:r>
              <a:rPr lang="en-US" sz="2000" dirty="0" err="1">
                <a:solidFill>
                  <a:srgbClr val="9D3630"/>
                </a:solidFill>
                <a:latin typeface="Calibri" charset="0"/>
              </a:rPr>
              <a:t>suppl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 1): D1085-D1094.</a:t>
            </a:r>
          </a:p>
          <a:p>
            <a:r>
              <a:rPr lang="en-US" sz="2000" b="1" dirty="0">
                <a:solidFill>
                  <a:srgbClr val="9D3630"/>
                </a:solidFill>
                <a:latin typeface="Calibri" charset="0"/>
              </a:rPr>
              <a:t>Ni J, et al. 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(2009) </a:t>
            </a:r>
            <a:r>
              <a:rPr lang="en-US" sz="2000" dirty="0" err="1">
                <a:solidFill>
                  <a:srgbClr val="9D3630"/>
                </a:solidFill>
                <a:latin typeface="Calibri" charset="0"/>
              </a:rPr>
              <a:t>Gramene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 QTL database: development, content, and applications. </a:t>
            </a:r>
            <a:r>
              <a:rPr lang="en-US" sz="2000" i="1" dirty="0">
                <a:solidFill>
                  <a:srgbClr val="9D3630"/>
                </a:solidFill>
                <a:latin typeface="Calibri" charset="0"/>
              </a:rPr>
              <a:t>Database (Oxford)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. 2009:bap005. </a:t>
            </a:r>
            <a:r>
              <a:rPr lang="en-US" sz="2000" dirty="0" err="1">
                <a:solidFill>
                  <a:srgbClr val="9D3630"/>
                </a:solidFill>
                <a:latin typeface="Calibri" charset="0"/>
              </a:rPr>
              <a:t>Epub</a:t>
            </a:r>
            <a:r>
              <a:rPr lang="en-US" sz="2000" dirty="0">
                <a:solidFill>
                  <a:srgbClr val="9D3630"/>
                </a:solidFill>
                <a:latin typeface="Calibri" charset="0"/>
              </a:rPr>
              <a:t> 2009 May 8.</a:t>
            </a:r>
          </a:p>
          <a:p>
            <a:endParaRPr lang="en-US" sz="2000" b="1" dirty="0">
              <a:solidFill>
                <a:srgbClr val="9D3630"/>
              </a:solidFill>
              <a:latin typeface="Calibri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04499" y="37799546"/>
            <a:ext cx="6505902" cy="2154654"/>
            <a:chOff x="11858299" y="37850346"/>
            <a:chExt cx="6505902" cy="2154654"/>
          </a:xfrm>
        </p:grpSpPr>
        <p:sp>
          <p:nvSpPr>
            <p:cNvPr id="70" name="Rectangle 1450"/>
            <p:cNvSpPr>
              <a:spLocks noChangeArrowheads="1"/>
            </p:cNvSpPr>
            <p:nvPr/>
          </p:nvSpPr>
          <p:spPr bwMode="auto">
            <a:xfrm>
              <a:off x="11858299" y="37850346"/>
              <a:ext cx="650590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sz="2000" dirty="0" err="1" smtClean="0">
                  <a:solidFill>
                    <a:srgbClr val="A0453D"/>
                  </a:solidFill>
                  <a:latin typeface="Calibri" charset="0"/>
                </a:rPr>
                <a:t>Gramene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 </a:t>
              </a:r>
              <a:r>
                <a:rPr lang="en-US" sz="2000" dirty="0">
                  <a:solidFill>
                    <a:srgbClr val="A0453D"/>
                  </a:solidFill>
                  <a:latin typeface="Calibri" charset="0"/>
                </a:rPr>
                <a:t>is 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funded by </a:t>
              </a:r>
              <a:r>
                <a:rPr lang="en-US" sz="2000" dirty="0">
                  <a:solidFill>
                    <a:srgbClr val="A0453D"/>
                  </a:solidFill>
                  <a:latin typeface="Calibri" charset="0"/>
                </a:rPr>
                <a:t>the NSF award IOS:0703908 (</a:t>
              </a:r>
              <a:r>
                <a:rPr lang="en-US" sz="2000" dirty="0" err="1">
                  <a:solidFill>
                    <a:srgbClr val="A0453D"/>
                  </a:solidFill>
                  <a:latin typeface="Calibri" charset="0"/>
                </a:rPr>
                <a:t>Gramene</a:t>
              </a:r>
              <a:r>
                <a:rPr lang="en-US" sz="2000" dirty="0">
                  <a:solidFill>
                    <a:srgbClr val="A0453D"/>
                  </a:solidFill>
                  <a:latin typeface="Calibri" charset="0"/>
                </a:rPr>
                <a:t>: A Platform for Comparative Plant Genomics). 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Partial support comes from the USDA </a:t>
              </a:r>
              <a:r>
                <a:rPr lang="en-US" sz="2000" dirty="0">
                  <a:solidFill>
                    <a:srgbClr val="A0453D"/>
                  </a:solidFill>
                  <a:latin typeface="Calibri" charset="0"/>
                </a:rPr>
                <a:t>and 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USDA</a:t>
              </a:r>
              <a:r>
                <a:rPr lang="en-US" sz="2000" dirty="0">
                  <a:solidFill>
                    <a:srgbClr val="A0453D"/>
                  </a:solidFill>
                  <a:latin typeface="Calibri" charset="0"/>
                </a:rPr>
                <a:t>-ARS.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2270422" y="38841363"/>
              <a:ext cx="4404617" cy="1163637"/>
              <a:chOff x="1018222" y="39062704"/>
              <a:chExt cx="4404617" cy="1163637"/>
            </a:xfrm>
          </p:grpSpPr>
          <p:pic>
            <p:nvPicPr>
              <p:cNvPr id="86" name="Picture 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4049" y="39306702"/>
                <a:ext cx="977900" cy="675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079" y="39330197"/>
                <a:ext cx="933450" cy="628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3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0839" y="3926352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3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222" y="39062704"/>
                <a:ext cx="1163955" cy="1163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414441" y="7404299"/>
            <a:ext cx="16916400" cy="9601200"/>
            <a:chOff x="339725" y="7222863"/>
            <a:chExt cx="16916400" cy="9601200"/>
          </a:xfrm>
        </p:grpSpPr>
        <p:sp>
          <p:nvSpPr>
            <p:cNvPr id="16" name="Rounded Rectangle 15"/>
            <p:cNvSpPr/>
            <p:nvPr/>
          </p:nvSpPr>
          <p:spPr>
            <a:xfrm>
              <a:off x="339725" y="7222863"/>
              <a:ext cx="16916400" cy="9601200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7458" y="8380268"/>
              <a:ext cx="8277306" cy="640253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542" y="8356877"/>
              <a:ext cx="7471104" cy="64259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630400" y="16092141"/>
              <a:ext cx="2197100" cy="50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95" name="TextBox 94"/>
            <p:cNvSpPr txBox="1"/>
            <p:nvPr/>
          </p:nvSpPr>
          <p:spPr>
            <a:xfrm>
              <a:off x="3463959" y="7448018"/>
              <a:ext cx="22031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Home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18356" y="15201225"/>
              <a:ext cx="148304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Complete Genomes: Arabidopsis thaliana, Arabidopsis </a:t>
              </a:r>
              <a:r>
                <a:rPr lang="en-US" sz="3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lyrata</a:t>
              </a:r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, grapevine, poplar, </a:t>
              </a:r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rice (3), </a:t>
              </a:r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Brachypodium, sorghum, &amp; maize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190659" y="7430051"/>
              <a:ext cx="61066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Arabidopsis Entry Page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4441" y="17732187"/>
            <a:ext cx="16916400" cy="9541820"/>
            <a:chOff x="339725" y="17147961"/>
            <a:chExt cx="16916400" cy="9541820"/>
          </a:xfrm>
        </p:grpSpPr>
        <p:sp>
          <p:nvSpPr>
            <p:cNvPr id="90" name="Rounded Rectangle 89"/>
            <p:cNvSpPr/>
            <p:nvPr/>
          </p:nvSpPr>
          <p:spPr>
            <a:xfrm>
              <a:off x="339725" y="17147961"/>
              <a:ext cx="16916400" cy="9541820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  <a:effectLst>
              <a:outerShdw blurRad="50800" dist="22987" dir="54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1724" y="18881849"/>
              <a:ext cx="8426775" cy="74260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0" name="TextBox 99"/>
            <p:cNvSpPr txBox="1"/>
            <p:nvPr/>
          </p:nvSpPr>
          <p:spPr>
            <a:xfrm>
              <a:off x="5464233" y="17397722"/>
              <a:ext cx="8242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 algn="ctr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The Browser: Focus on Diversity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10354389" y="20351370"/>
              <a:ext cx="5727700" cy="5949954"/>
              <a:chOff x="10185400" y="20300946"/>
              <a:chExt cx="5727700" cy="594995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10185400" y="20307300"/>
                <a:ext cx="5727700" cy="5943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0000" dist="762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10203928" y="20300946"/>
                <a:ext cx="5670029" cy="5897880"/>
                <a:chOff x="10516834" y="19141802"/>
                <a:chExt cx="4963885" cy="5163359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16834" y="19141802"/>
                  <a:ext cx="4963885" cy="3530563"/>
                </a:xfrm>
                <a:prstGeom prst="rect">
                  <a:avLst/>
                </a:prstGeom>
              </p:spPr>
            </p:pic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572"/>
                <a:stretch/>
              </p:blipFill>
              <p:spPr>
                <a:xfrm>
                  <a:off x="10545087" y="22644101"/>
                  <a:ext cx="4911701" cy="1661060"/>
                </a:xfrm>
                <a:prstGeom prst="rect">
                  <a:avLst/>
                </a:prstGeom>
              </p:spPr>
            </p:pic>
          </p:grpSp>
        </p:grpSp>
        <p:sp>
          <p:nvSpPr>
            <p:cNvPr id="108" name="TextBox 107"/>
            <p:cNvSpPr txBox="1"/>
            <p:nvPr/>
          </p:nvSpPr>
          <p:spPr>
            <a:xfrm>
              <a:off x="10295041" y="18467199"/>
              <a:ext cx="667537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Millions of SNPs, thousands of ecotypes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View functional consequences within gene and protein domains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Genotypes displayed in graphical &amp; tabular form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Order seed from ABRC via direct links to TAIR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883084" y="7404299"/>
            <a:ext cx="10980566" cy="9601200"/>
            <a:chOff x="17957800" y="7222863"/>
            <a:chExt cx="10980566" cy="9601200"/>
          </a:xfrm>
        </p:grpSpPr>
        <p:sp>
          <p:nvSpPr>
            <p:cNvPr id="29" name="Rounded Rectangle 28"/>
            <p:cNvSpPr/>
            <p:nvPr/>
          </p:nvSpPr>
          <p:spPr>
            <a:xfrm>
              <a:off x="18095370" y="7222863"/>
              <a:ext cx="10842996" cy="9601200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5"/>
            <a:srcRect l="7062" t="16966" r="5242" b="11073"/>
            <a:stretch/>
          </p:blipFill>
          <p:spPr>
            <a:xfrm>
              <a:off x="25975018" y="7380954"/>
              <a:ext cx="2784348" cy="904766"/>
            </a:xfrm>
            <a:prstGeom prst="rect">
              <a:avLst/>
            </a:prstGeom>
            <a:solidFill>
              <a:srgbClr val="FEF8F4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6"/>
            <a:srcRect l="21216" t="35338" r="2221" b="35527"/>
            <a:stretch/>
          </p:blipFill>
          <p:spPr>
            <a:xfrm>
              <a:off x="23006864" y="13477567"/>
              <a:ext cx="5717419" cy="1189597"/>
            </a:xfrm>
            <a:prstGeom prst="rect">
              <a:avLst/>
            </a:prstGeom>
            <a:solidFill>
              <a:srgbClr val="FEF8F4"/>
            </a:solidFill>
            <a:ln>
              <a:noFill/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7"/>
            <a:srcRect l="17276" t="34955" r="1382" b="23948"/>
            <a:stretch/>
          </p:blipFill>
          <p:spPr>
            <a:xfrm>
              <a:off x="21487814" y="11266782"/>
              <a:ext cx="7236469" cy="1719766"/>
            </a:xfrm>
            <a:prstGeom prst="rect">
              <a:avLst/>
            </a:prstGeom>
            <a:solidFill>
              <a:srgbClr val="FEF8F4"/>
            </a:solidFill>
            <a:ln>
              <a:noFill/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8"/>
            <a:srcRect t="14141" r="15969" b="46211"/>
            <a:stretch/>
          </p:blipFill>
          <p:spPr>
            <a:xfrm>
              <a:off x="21179274" y="9223704"/>
              <a:ext cx="7545009" cy="1414905"/>
            </a:xfrm>
            <a:prstGeom prst="rect">
              <a:avLst/>
            </a:prstGeom>
            <a:solidFill>
              <a:srgbClr val="FEF8F4"/>
            </a:solidFill>
            <a:ln>
              <a:noFill/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8" name="TextBox 37"/>
            <p:cNvSpPr txBox="1"/>
            <p:nvPr/>
          </p:nvSpPr>
          <p:spPr>
            <a:xfrm>
              <a:off x="18155126" y="7370046"/>
              <a:ext cx="79872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Custom queries and downloads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57800" y="9281073"/>
              <a:ext cx="32163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Orthologs in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lyrata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grape, poplar, rice, Brachypodium, sorghum  maize, &amp; moss</a:t>
              </a:r>
              <a:endParaRPr lang="en-US" sz="20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13589" y="11533566"/>
              <a:ext cx="29120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All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transmembrane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-targeted genes, showing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InterPro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domains, GO terms, and AFFY id’s</a:t>
              </a:r>
              <a:endParaRPr lang="en-US" sz="20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288000" y="13664194"/>
              <a:ext cx="44902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All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Myb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-domain genes with “STOP_GAINED” SNP allele in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germplasm</a:t>
              </a:r>
              <a:endParaRPr lang="en-US" sz="20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223036" y="15372109"/>
              <a:ext cx="51099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Taxon of origin for paralog pairs of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cyclin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-domain genes that have an ortholog in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Physcomitrella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endParaRPr lang="en-US" sz="20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9"/>
            <a:srcRect b="26476"/>
            <a:stretch/>
          </p:blipFill>
          <p:spPr>
            <a:xfrm>
              <a:off x="25688983" y="15069562"/>
              <a:ext cx="3035300" cy="1517352"/>
            </a:xfrm>
            <a:prstGeom prst="rect">
              <a:avLst/>
            </a:prstGeom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3" name="Rectangle 112"/>
            <p:cNvSpPr/>
            <p:nvPr/>
          </p:nvSpPr>
          <p:spPr>
            <a:xfrm>
              <a:off x="18301938" y="8190630"/>
              <a:ext cx="453201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Export to Excel or text</a:t>
              </a:r>
              <a:endParaRPr lang="en-US" sz="3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4441" y="28026072"/>
            <a:ext cx="16916400" cy="9601200"/>
            <a:chOff x="339725" y="27078974"/>
            <a:chExt cx="16916400" cy="9601200"/>
          </a:xfrm>
        </p:grpSpPr>
        <p:sp>
          <p:nvSpPr>
            <p:cNvPr id="75" name="Rounded Rectangle 74"/>
            <p:cNvSpPr/>
            <p:nvPr/>
          </p:nvSpPr>
          <p:spPr>
            <a:xfrm>
              <a:off x="339725" y="27078974"/>
              <a:ext cx="16916400" cy="9601200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677" y="28371662"/>
              <a:ext cx="5297123" cy="748218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2" name="Group 1"/>
            <p:cNvGrpSpPr/>
            <p:nvPr/>
          </p:nvGrpSpPr>
          <p:grpSpPr>
            <a:xfrm>
              <a:off x="6423333" y="32531451"/>
              <a:ext cx="10307656" cy="3009265"/>
              <a:chOff x="6423333" y="32328251"/>
              <a:chExt cx="10307656" cy="3009265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23333" y="32328251"/>
                <a:ext cx="2333625" cy="30003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56908" y="32328251"/>
                <a:ext cx="2302510" cy="299593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59368" y="32328251"/>
                <a:ext cx="2284730" cy="30048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44049" y="32328251"/>
                <a:ext cx="2186940" cy="3009265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18" name="TextBox 117"/>
            <p:cNvSpPr txBox="1"/>
            <p:nvPr/>
          </p:nvSpPr>
          <p:spPr>
            <a:xfrm>
              <a:off x="5489619" y="27328739"/>
              <a:ext cx="8242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 algn="ctr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Comparative &amp; Phylogenomics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pic>
          <p:nvPicPr>
            <p:cNvPr id="124" name="Picture 123" descr="ComparaTree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92" y="28371661"/>
              <a:ext cx="5573708" cy="31003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6" name="TextBox 125"/>
            <p:cNvSpPr txBox="1"/>
            <p:nvPr/>
          </p:nvSpPr>
          <p:spPr>
            <a:xfrm>
              <a:off x="11938000" y="28371662"/>
              <a:ext cx="508000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Whole genome alignments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vs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8 reference genomes (BLASTZ-CHAIN-NET)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Compara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g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ene trees trace 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evolutionary histories in over 35,000 families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Ortholog &amp; paralog classification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Taxon dating of duplication nodes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Interspecies browsing in Multi-species view and Synteny-view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2600" y="35915462"/>
              <a:ext cx="556450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Multi-species view: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Aribidopsis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lyrata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, grapevine, and poplar in pairwise alignments with Arabidopsis thaliana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46800" y="31521262"/>
              <a:ext cx="556450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Trees incorporate 4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eudicots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, 6 grasses, plus human,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Ciona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, fly, worm, and yeast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32601" y="35585262"/>
              <a:ext cx="162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Chr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 1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vs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lyrata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31401" y="35585262"/>
              <a:ext cx="162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vs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 poplar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674601" y="35585262"/>
              <a:ext cx="1295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vs</a:t>
              </a:r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 grape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4288984" y="35585262"/>
              <a:ext cx="28321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Optima"/>
                  <a:cs typeface="Optima"/>
                </a:rPr>
                <a:t>Navigate across duplications by centering on grape</a:t>
              </a:r>
              <a:endParaRPr lang="en-US" sz="16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023766" y="28026072"/>
            <a:ext cx="10844784" cy="9601200"/>
            <a:chOff x="18098482" y="27078974"/>
            <a:chExt cx="10844784" cy="9601200"/>
          </a:xfrm>
        </p:grpSpPr>
        <p:sp>
          <p:nvSpPr>
            <p:cNvPr id="112" name="Rounded Rectangle 111"/>
            <p:cNvSpPr/>
            <p:nvPr/>
          </p:nvSpPr>
          <p:spPr>
            <a:xfrm>
              <a:off x="18098482" y="27078974"/>
              <a:ext cx="10844784" cy="9601200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  <a:effectLst>
              <a:outerShdw blurRad="40000" dist="22987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02" name="Picture 101" descr="Screen shot 2011-05-05 at 8.50.00 AM.png"/>
            <p:cNvPicPr>
              <a:picLocks noChangeAspect="1"/>
            </p:cNvPicPr>
            <p:nvPr/>
          </p:nvPicPr>
          <p:blipFill rotWithShape="1">
            <a:blip r:embed="rId26"/>
            <a:srcRect b="70300"/>
            <a:stretch/>
          </p:blipFill>
          <p:spPr>
            <a:xfrm>
              <a:off x="23106913" y="31987616"/>
              <a:ext cx="5486400" cy="96685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3106913" y="28261194"/>
              <a:ext cx="5486400" cy="339385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4" name="TextBox 113"/>
            <p:cNvSpPr txBox="1"/>
            <p:nvPr/>
          </p:nvSpPr>
          <p:spPr>
            <a:xfrm>
              <a:off x="19217830" y="27214827"/>
              <a:ext cx="8242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 algn="ctr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Population </a:t>
              </a:r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Genetics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pic>
          <p:nvPicPr>
            <p:cNvPr id="103" name="Picture 11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6913" y="33287034"/>
              <a:ext cx="5486400" cy="30591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18111005" y="28307027"/>
              <a:ext cx="496297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TASSEL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b="1" dirty="0" smtClean="0">
                  <a:solidFill>
                    <a:srgbClr val="FF0000"/>
                  </a:solidFill>
                  <a:latin typeface="Optima"/>
                  <a:cs typeface="Optima"/>
                </a:rPr>
                <a:t>T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rait </a:t>
              </a:r>
              <a:r>
                <a:rPr lang="en-US" sz="2000" b="1" dirty="0" smtClean="0">
                  <a:solidFill>
                    <a:srgbClr val="FF0000"/>
                  </a:solidFill>
                  <a:latin typeface="Optima"/>
                  <a:cs typeface="Optima"/>
                </a:rPr>
                <a:t>A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nalysis by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a</a:t>
              </a:r>
              <a:r>
                <a:rPr lang="en-US" sz="2000" b="1" dirty="0" err="1" smtClean="0">
                  <a:solidFill>
                    <a:srgbClr val="FF0000"/>
                  </a:solidFill>
                  <a:latin typeface="Optima"/>
                  <a:cs typeface="Optima"/>
                </a:rPr>
                <a:t>SS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ociation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  <a:latin typeface="Optima"/>
                  <a:cs typeface="Optima"/>
                </a:rPr>
                <a:t>E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volution, and </a:t>
              </a:r>
              <a:r>
                <a:rPr lang="en-US" sz="2000" b="1" dirty="0" smtClean="0">
                  <a:solidFill>
                    <a:srgbClr val="FF0000"/>
                  </a:solidFill>
                  <a:latin typeface="Optima"/>
                  <a:cs typeface="Optima"/>
                </a:rPr>
                <a:t>L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inkage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Calculate and view linkage disequilibrium</a:t>
              </a:r>
              <a:r>
                <a:rPr lang="en-US" sz="2000" dirty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and evolutionary patterns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Association analysis by generalized linear model and mixed linear model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8111005" y="33270045"/>
              <a:ext cx="496297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3600" dirty="0" smtClean="0">
                  <a:solidFill>
                    <a:srgbClr val="000000"/>
                  </a:solidFill>
                  <a:latin typeface="Optima"/>
                  <a:cs typeface="Optima"/>
                </a:rPr>
                <a:t>Future Development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dirty="0" smtClean="0">
                  <a:latin typeface="Optima"/>
                  <a:cs typeface="Optima"/>
                </a:rPr>
                <a:t>GWAS viewer to display Manhattan plots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Data standardization to capture fine-grained details of phenotype and experiment in a logical and consistent manner</a:t>
              </a:r>
            </a:p>
            <a:p>
              <a:pPr marL="36576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Currently prototyping on the Atwell et al. 2010 study </a:t>
              </a:r>
              <a:endParaRPr lang="en-US" sz="20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9">
            <a:alphaModFix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500" b="96500" l="9977" r="89327">
                        <a14:foregroundMark x1="50812" y1="37667" x2="50812" y2="37667"/>
                        <a14:foregroundMark x1="50580" y1="14667" x2="50580" y2="14667"/>
                        <a14:foregroundMark x1="47332" y1="14000" x2="47332" y2="14000"/>
                        <a14:foregroundMark x1="46636" y1="12000" x2="46636" y2="12000"/>
                        <a14:foregroundMark x1="48492" y1="16000" x2="48492" y2="16000"/>
                        <a14:foregroundMark x1="55452" y1="12667" x2="55452" y2="12667"/>
                        <a14:foregroundMark x1="61253" y1="24833" x2="61253" y2="24833"/>
                        <a14:foregroundMark x1="54988" y1="7167" x2="54988" y2="7167"/>
                        <a14:foregroundMark x1="48260" y1="7667" x2="48260" y2="7667"/>
                        <a14:foregroundMark x1="48028" y1="4833" x2="48028" y2="4833"/>
                        <a14:foregroundMark x1="56381" y1="6833" x2="56381" y2="6833"/>
                        <a14:foregroundMark x1="45940" y1="10500" x2="45940" y2="10500"/>
                        <a14:foregroundMark x1="39211" y1="44667" x2="39211" y2="44667"/>
                        <a14:foregroundMark x1="42923" y1="44833" x2="42923" y2="44833"/>
                        <a14:foregroundMark x1="41299" y1="44833" x2="41299" y2="44833"/>
                        <a14:foregroundMark x1="51508" y1="30833" x2="51508" y2="30833"/>
                        <a14:foregroundMark x1="51276" y1="32000" x2="51276" y2="32000"/>
                        <a14:foregroundMark x1="50348" y1="40500" x2="50348" y2="40500"/>
                        <a14:foregroundMark x1="62413" y1="25500" x2="62413" y2="25500"/>
                        <a14:foregroundMark x1="58469" y1="26333" x2="58469" y2="26333"/>
                        <a14:foregroundMark x1="59629" y1="25833" x2="59629" y2="25833"/>
                        <a14:foregroundMark x1="50812" y1="25833" x2="50812" y2="25833"/>
                        <a14:foregroundMark x1="50812" y1="23500" x2="50812" y2="23500"/>
                        <a14:foregroundMark x1="50580" y1="16000" x2="50580" y2="16000"/>
                        <a14:foregroundMark x1="52436" y1="14333" x2="52436" y2="14333"/>
                        <a14:foregroundMark x1="53364" y1="13667" x2="53364" y2="13667"/>
                        <a14:foregroundMark x1="51508" y1="15000" x2="51508" y2="15000"/>
                        <a14:foregroundMark x1="54060" y1="13333" x2="54060" y2="13333"/>
                        <a14:foregroundMark x1="51740" y1="14833" x2="51740" y2="14833"/>
                        <a14:foregroundMark x1="48028" y1="15000" x2="48028" y2="15000"/>
                        <a14:foregroundMark x1="48956" y1="17000" x2="48956" y2="17000"/>
                        <a14:foregroundMark x1="57077" y1="11833" x2="57077" y2="11833"/>
                        <a14:foregroundMark x1="45940" y1="10000" x2="45940" y2="10000"/>
                        <a14:foregroundMark x1="47796" y1="7833" x2="47796" y2="7833"/>
                        <a14:foregroundMark x1="52900" y1="8667" x2="52900" y2="8667"/>
                        <a14:foregroundMark x1="53364" y1="8333" x2="53364" y2="8333"/>
                        <a14:foregroundMark x1="51972" y1="9500" x2="51972" y2="9500"/>
                        <a14:foregroundMark x1="52436" y1="9333" x2="52436" y2="9333"/>
                        <a14:foregroundMark x1="47564" y1="4667" x2="47564" y2="4667"/>
                        <a14:foregroundMark x1="48260" y1="7000" x2="48260" y2="7000"/>
                        <a14:backgroundMark x1="64501" y1="73833" x2="64501" y2="73833"/>
                        <a14:backgroundMark x1="44316" y1="45167" x2="44316" y2="45167"/>
                        <a14:backgroundMark x1="42923" y1="45167" x2="42923" y2="45167"/>
                        <a14:backgroundMark x1="49420" y1="15833" x2="49420" y2="15833"/>
                        <a14:backgroundMark x1="49652" y1="16500" x2="49652" y2="16500"/>
                        <a14:backgroundMark x1="51508" y1="14167" x2="51508" y2="14167"/>
                        <a14:backgroundMark x1="51740" y1="8667" x2="51740" y2="8667"/>
                        <a14:backgroundMark x1="51508" y1="9000" x2="51508" y2="9000"/>
                        <a14:backgroundMark x1="51508" y1="89167" x2="51508" y2="89167"/>
                        <a14:backgroundMark x1="52900" y1="93500" x2="51276" y2="8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0600" y="951313"/>
            <a:ext cx="5173909" cy="720265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527800" y="37774146"/>
            <a:ext cx="5816600" cy="2139189"/>
            <a:chOff x="250499" y="37824946"/>
            <a:chExt cx="5816600" cy="2139189"/>
          </a:xfrm>
        </p:grpSpPr>
        <p:grpSp>
          <p:nvGrpSpPr>
            <p:cNvPr id="23" name="Group 22"/>
            <p:cNvGrpSpPr/>
            <p:nvPr/>
          </p:nvGrpSpPr>
          <p:grpSpPr>
            <a:xfrm>
              <a:off x="626439" y="38882227"/>
              <a:ext cx="3488362" cy="1081908"/>
              <a:chOff x="22597439" y="38863348"/>
              <a:chExt cx="3488362" cy="1081908"/>
            </a:xfrm>
          </p:grpSpPr>
          <p:pic>
            <p:nvPicPr>
              <p:cNvPr id="83" name="Picture 12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54600" y="38978719"/>
                <a:ext cx="1117632" cy="851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Picture 13" descr="cshllogo.jpg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97439" y="38863348"/>
                <a:ext cx="1075361" cy="108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064475" y="38891914"/>
                <a:ext cx="1021326" cy="1024776"/>
              </a:xfrm>
              <a:prstGeom prst="rect">
                <a:avLst/>
              </a:prstGeom>
            </p:spPr>
          </p:pic>
        </p:grpSp>
        <p:sp>
          <p:nvSpPr>
            <p:cNvPr id="125" name="Rectangle 1450"/>
            <p:cNvSpPr>
              <a:spLocks noChangeArrowheads="1"/>
            </p:cNvSpPr>
            <p:nvPr/>
          </p:nvSpPr>
          <p:spPr bwMode="auto">
            <a:xfrm>
              <a:off x="250499" y="37824946"/>
              <a:ext cx="58166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The </a:t>
              </a:r>
              <a:r>
                <a:rPr lang="en-US" sz="2000" dirty="0" err="1" smtClean="0">
                  <a:solidFill>
                    <a:srgbClr val="A0453D"/>
                  </a:solidFill>
                  <a:latin typeface="Calibri" charset="0"/>
                </a:rPr>
                <a:t>Gramene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 Project was formed by collaboration between Cold Spring Harbor Laboratories, Oregon State University, 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and Cornell University.</a:t>
              </a:r>
              <a:endParaRPr lang="en-US" sz="2000" dirty="0" smtClean="0">
                <a:solidFill>
                  <a:srgbClr val="A0453D"/>
                </a:solidFill>
                <a:latin typeface="Calibri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065000" y="37748746"/>
            <a:ext cx="5283200" cy="2032503"/>
            <a:chOff x="13538200" y="37748746"/>
            <a:chExt cx="5283200" cy="2032503"/>
          </a:xfrm>
        </p:grpSpPr>
        <p:pic>
          <p:nvPicPr>
            <p:cNvPr id="78" name="Picture 5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8200" y="39089296"/>
              <a:ext cx="2692208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6349542" y="39311743"/>
              <a:ext cx="1618048" cy="46950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6320446" y="38637868"/>
              <a:ext cx="1891354" cy="598056"/>
            </a:xfrm>
            <a:prstGeom prst="rect">
              <a:avLst/>
            </a:prstGeom>
          </p:spPr>
        </p:pic>
        <p:sp>
          <p:nvSpPr>
            <p:cNvPr id="127" name="Rectangle 1450"/>
            <p:cNvSpPr>
              <a:spLocks noChangeArrowheads="1"/>
            </p:cNvSpPr>
            <p:nvPr/>
          </p:nvSpPr>
          <p:spPr bwMode="auto">
            <a:xfrm>
              <a:off x="13589000" y="37748746"/>
              <a:ext cx="52324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sz="2000" dirty="0" err="1" smtClean="0">
                  <a:solidFill>
                    <a:srgbClr val="A0453D"/>
                  </a:solidFill>
                  <a:latin typeface="Calibri" charset="0"/>
                </a:rPr>
                <a:t>Gramene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 collaborates with </a:t>
              </a:r>
              <a:r>
                <a:rPr lang="en-US" sz="2000" dirty="0" err="1" smtClean="0">
                  <a:solidFill>
                    <a:srgbClr val="A0453D"/>
                  </a:solidFill>
                  <a:latin typeface="Calibri" charset="0"/>
                </a:rPr>
                <a:t>Ensembl</a:t>
              </a:r>
              <a:r>
                <a:rPr lang="en-US" sz="2000" dirty="0" smtClean="0">
                  <a:solidFill>
                    <a:srgbClr val="A0453D"/>
                  </a:solidFill>
                  <a:latin typeface="Calibri" charset="0"/>
                </a:rPr>
                <a:t>, a joint project between EMBL-EBI and the Sanger Institute</a:t>
              </a:r>
              <a:endParaRPr lang="en-US" sz="2000" dirty="0" smtClean="0">
                <a:solidFill>
                  <a:srgbClr val="A0453D"/>
                </a:solidFill>
                <a:latin typeface="Calibri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106393" y="16239065"/>
            <a:ext cx="1998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Optima"/>
                <a:cs typeface="Optima"/>
              </a:rPr>
              <a:t>Produced in collaboration w/</a:t>
            </a:r>
            <a:endParaRPr lang="en-US" sz="1600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 rot="16200000">
            <a:off x="-1418884" y="5763685"/>
            <a:ext cx="3171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800" dirty="0" smtClean="0"/>
              <a:t>http://</a:t>
            </a:r>
            <a:r>
              <a:rPr lang="pl-PL" sz="800" dirty="0" err="1" smtClean="0"/>
              <a:t>pested.ifas.ufl.edu</a:t>
            </a:r>
            <a:r>
              <a:rPr lang="pl-PL" sz="800" dirty="0" smtClean="0"/>
              <a:t>/</a:t>
            </a:r>
            <a:r>
              <a:rPr lang="pl-PL" sz="800" dirty="0" err="1" smtClean="0"/>
              <a:t>newsletters</a:t>
            </a:r>
            <a:r>
              <a:rPr lang="pl-PL" sz="800" dirty="0" smtClean="0"/>
              <a:t>/september2007/</a:t>
            </a:r>
            <a:r>
              <a:rPr lang="pl-PL" sz="800" dirty="0" err="1" smtClean="0"/>
              <a:t>Arabidopsis.jpg</a:t>
            </a:r>
            <a:endParaRPr lang="en-US" sz="8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17970500" y="17712562"/>
            <a:ext cx="10893150" cy="9628536"/>
            <a:chOff x="17970500" y="17712562"/>
            <a:chExt cx="10893150" cy="9628536"/>
          </a:xfrm>
        </p:grpSpPr>
        <p:sp>
          <p:nvSpPr>
            <p:cNvPr id="58" name="Rounded Rectangle 57"/>
            <p:cNvSpPr/>
            <p:nvPr/>
          </p:nvSpPr>
          <p:spPr>
            <a:xfrm>
              <a:off x="18018866" y="17782988"/>
              <a:ext cx="10844784" cy="9546335"/>
            </a:xfrm>
            <a:prstGeom prst="roundRect">
              <a:avLst>
                <a:gd name="adj" fmla="val 2983"/>
              </a:avLst>
            </a:prstGeom>
            <a:solidFill>
              <a:srgbClr val="FEF8F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037786"/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7970500" y="23247670"/>
              <a:ext cx="480060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AraCyc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1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pathway database mirror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Compare to pathways of rice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2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sorghum</a:t>
              </a:r>
              <a:r>
                <a:rPr lang="en-US" sz="2000" baseline="30000" dirty="0">
                  <a:solidFill>
                    <a:srgbClr val="000000"/>
                  </a:solidFill>
                  <a:latin typeface="Optima"/>
                  <a:cs typeface="Optima"/>
                </a:rPr>
                <a:t>2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maize</a:t>
              </a:r>
              <a:r>
                <a:rPr lang="en-US" sz="2000" baseline="30000" dirty="0">
                  <a:solidFill>
                    <a:srgbClr val="000000"/>
                  </a:solidFill>
                  <a:latin typeface="Optima"/>
                  <a:cs typeface="Optima"/>
                </a:rPr>
                <a:t>2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Brachypodium</a:t>
              </a:r>
              <a:r>
                <a:rPr lang="en-US" sz="2000" baseline="30000" dirty="0">
                  <a:solidFill>
                    <a:srgbClr val="000000"/>
                  </a:solidFill>
                  <a:latin typeface="Optima"/>
                  <a:cs typeface="Optima"/>
                </a:rPr>
                <a:t>2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Solanaceae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3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 (tomato, potato, pepper), coffee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3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Medicago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4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, and poplar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Optima"/>
                  <a:cs typeface="Optima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latin typeface="Optima"/>
                  <a:cs typeface="Optima"/>
                </a:rPr>
                <a:t> 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to find homologs and enrich Arabidopsis pathway annotation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Overlay your gene expression (microarray, 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RNAseq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), metabolomics, and proteomics data onto the pathway cellular overview to see pathway enrichment in your data</a:t>
              </a:r>
            </a:p>
            <a:p>
              <a:pPr marL="285750" indent="-285750">
                <a:buFont typeface="Arial"/>
                <a:buChar char="•"/>
              </a:pPr>
              <a:endParaRPr lang="en-US" sz="20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970500" y="19220797"/>
              <a:ext cx="35399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Gene Ontology (GO)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Trait Ontology (TO)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Plant Ontology (PO)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Environment Ontology (OE)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Taxon Ontology (</a:t>
              </a:r>
              <a:r>
                <a:rPr lang="en-US" sz="2000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GR_tax</a:t>
              </a:r>
              <a:r>
                <a:rPr lang="en-US" sz="2000" dirty="0" smtClean="0">
                  <a:solidFill>
                    <a:srgbClr val="000000"/>
                  </a:solidFill>
                  <a:latin typeface="Optima"/>
                  <a:cs typeface="Optima"/>
                </a:rPr>
                <a:t>)</a:t>
              </a:r>
            </a:p>
            <a:p>
              <a:pPr marL="285750" indent="-285750">
                <a:buFont typeface="Arial"/>
                <a:buChar char="•"/>
              </a:pPr>
              <a:endParaRPr lang="en-US" sz="2000" dirty="0" smtClean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37"/>
            <a:srcRect l="775" t="745" r="294" b="-745"/>
            <a:stretch/>
          </p:blipFill>
          <p:spPr>
            <a:xfrm>
              <a:off x="19427912" y="19117731"/>
              <a:ext cx="5024962" cy="3977523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8471880" y="17712562"/>
              <a:ext cx="1023161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Functional Annotation: </a:t>
              </a:r>
              <a:endParaRPr lang="en-US" sz="4400" dirty="0" smtClean="0">
                <a:solidFill>
                  <a:srgbClr val="000000"/>
                </a:solidFill>
                <a:latin typeface="Optima"/>
                <a:cs typeface="Optima"/>
              </a:endParaRPr>
            </a:p>
            <a:p>
              <a:pPr marL="22860"/>
              <a:r>
                <a:rPr lang="en-US" sz="4400" dirty="0" smtClean="0">
                  <a:solidFill>
                    <a:srgbClr val="000000"/>
                  </a:solidFill>
                  <a:latin typeface="Optima"/>
                  <a:cs typeface="Optima"/>
                </a:rPr>
                <a:t>Pathways &amp; Ontologies</a:t>
              </a:r>
              <a:endParaRPr lang="en-US" sz="4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2652567" y="22594888"/>
              <a:ext cx="6095999" cy="456873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2" name="Group 51"/>
            <p:cNvGrpSpPr/>
            <p:nvPr/>
          </p:nvGrpSpPr>
          <p:grpSpPr>
            <a:xfrm>
              <a:off x="26228093" y="17996107"/>
              <a:ext cx="2313040" cy="4967080"/>
              <a:chOff x="26228093" y="17996107"/>
              <a:chExt cx="2313040" cy="4967080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6228093" y="17996107"/>
                <a:ext cx="2313040" cy="4967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0000" dist="76200" dir="312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 rotWithShape="1">
              <a:blip r:embed="rId39"/>
              <a:srcRect r="15434"/>
              <a:stretch/>
            </p:blipFill>
            <p:spPr>
              <a:xfrm>
                <a:off x="26257352" y="18034645"/>
                <a:ext cx="2197380" cy="234315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 rotWithShape="1">
              <a:blip r:embed="rId40"/>
              <a:srcRect r="16715"/>
              <a:stretch/>
            </p:blipFill>
            <p:spPr>
              <a:xfrm>
                <a:off x="26273995" y="20384298"/>
                <a:ext cx="2164094" cy="246507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3" name="TextBox 122"/>
            <p:cNvSpPr txBox="1"/>
            <p:nvPr/>
          </p:nvSpPr>
          <p:spPr>
            <a:xfrm>
              <a:off x="23639025" y="19356718"/>
              <a:ext cx="3107175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  <a:latin typeface="Optima"/>
                  <a:cs typeface="Optima"/>
                </a:rPr>
                <a:t>Search across species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  <a:latin typeface="Optima"/>
                  <a:cs typeface="Optima"/>
                </a:rPr>
                <a:t>Link to Arabidopsis via </a:t>
              </a:r>
              <a:r>
                <a:rPr lang="en-US" sz="1400" dirty="0" smtClean="0">
                  <a:solidFill>
                    <a:srgbClr val="000000"/>
                  </a:solidFill>
                  <a:latin typeface="Optima"/>
                  <a:cs typeface="Optima"/>
                </a:rPr>
                <a:t>orthology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rgbClr val="000000"/>
                  </a:solidFill>
                  <a:latin typeface="Optima"/>
                  <a:cs typeface="Optima"/>
                </a:rPr>
                <a:t>Overlay experimental data in Omics viewer</a:t>
              </a:r>
              <a:endParaRPr lang="en-US" sz="14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491200" y="26974800"/>
              <a:ext cx="31734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Optima"/>
                  <a:cs typeface="Optima"/>
                </a:rPr>
                <a:t>1 TAIR/PMN; 2 </a:t>
              </a:r>
              <a:r>
                <a:rPr lang="en-US" sz="1000" dirty="0" err="1" smtClean="0">
                  <a:latin typeface="Optima"/>
                  <a:cs typeface="Optima"/>
                </a:rPr>
                <a:t>Gramene</a:t>
              </a:r>
              <a:r>
                <a:rPr lang="en-US" sz="1000" dirty="0" smtClean="0">
                  <a:latin typeface="Optima"/>
                  <a:cs typeface="Optima"/>
                </a:rPr>
                <a:t>; 3 SGN; 4 Noble Foundation</a:t>
              </a:r>
              <a:endParaRPr lang="en-US" sz="1000" dirty="0"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7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6377</TotalTime>
  <Words>821</Words>
  <Application>Microsoft Macintosh PowerPoint</Application>
  <PresentationFormat>Custom</PresentationFormat>
  <Paragraphs>65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Cold Spring Harbor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Stein</dc:creator>
  <cp:lastModifiedBy>Josh Stein</cp:lastModifiedBy>
  <cp:revision>165</cp:revision>
  <dcterms:created xsi:type="dcterms:W3CDTF">2011-06-16T03:45:37Z</dcterms:created>
  <dcterms:modified xsi:type="dcterms:W3CDTF">2011-06-20T14:05:26Z</dcterms:modified>
</cp:coreProperties>
</file>